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 id="2147483688" r:id="rId2"/>
  </p:sldMasterIdLst>
  <p:sldIdLst>
    <p:sldId id="268" r:id="rId3"/>
    <p:sldId id="272" r:id="rId4"/>
    <p:sldId id="280" r:id="rId5"/>
    <p:sldId id="274" r:id="rId6"/>
    <p:sldId id="273" r:id="rId7"/>
    <p:sldId id="275" r:id="rId8"/>
    <p:sldId id="279" r:id="rId9"/>
    <p:sldId id="264" r:id="rId10"/>
    <p:sldId id="278" r:id="rId11"/>
    <p:sldId id="281" r:id="rId12"/>
    <p:sldId id="261" r:id="rId13"/>
    <p:sldId id="266" r:id="rId14"/>
    <p:sldId id="265" r:id="rId15"/>
    <p:sldId id="28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57697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90625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29599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626138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920833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67824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189114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649298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e Placeholder 6"/>
          <p:cNvSpPr>
            <a:spLocks noGrp="1"/>
          </p:cNvSpPr>
          <p:nvPr>
            <p:ph type="dt" sz="half" idx="10"/>
          </p:nvPr>
        </p:nvSpPr>
        <p:spPr/>
        <p:txBody>
          <a:bodyPr/>
          <a:lstStyle/>
          <a:p>
            <a:fld id="{3C04E684-10F4-4CC3-A0B9-F03AA7BE37CF}" type="datetimeFigureOut">
              <a:rPr lang="en-US" smtClean="0"/>
              <a:t>1/14/2021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845F5A-061D-4825-9AE9-D7794091C6CF}" type="slidenum">
              <a:rPr lang="en-US" smtClean="0"/>
              <a:t>‹#›</a:t>
            </a:fld>
            <a:endParaRPr lang="en-US"/>
          </a:p>
        </p:txBody>
      </p:sp>
      <p:sp>
        <p:nvSpPr>
          <p:cNvPr id="10" name="Title 9"/>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28354505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C04E684-10F4-4CC3-A0B9-F03AA7BE37CF}" type="datetimeFigureOut">
              <a:rPr lang="en-US" smtClean="0"/>
              <a:t>1/14/2021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845F5A-061D-4825-9AE9-D7794091C6CF}" type="slidenum">
              <a:rPr lang="en-US" smtClean="0"/>
              <a:t>‹#›</a:t>
            </a:fld>
            <a:endParaRPr lang="en-US"/>
          </a:p>
        </p:txBody>
      </p:sp>
      <p:sp>
        <p:nvSpPr>
          <p:cNvPr id="6" name="Title 5"/>
          <p:cNvSpPr>
            <a:spLocks noGrp="1"/>
          </p:cNvSpPr>
          <p:nvPr>
            <p:ph type="title"/>
          </p:nvPr>
        </p:nvSpPr>
        <p:spPr/>
        <p:txBody>
          <a:bodyPr/>
          <a:lstStyle/>
          <a:p>
            <a:r>
              <a:rPr lang="zh-CN" altLang="en-US"/>
              <a:t>单击此处编辑母版标题样式</a:t>
            </a:r>
            <a:endParaRPr lang="en-US"/>
          </a:p>
        </p:txBody>
      </p:sp>
    </p:spTree>
    <p:extLst>
      <p:ext uri="{BB962C8B-B14F-4D97-AF65-F5344CB8AC3E}">
        <p14:creationId xmlns:p14="http://schemas.microsoft.com/office/powerpoint/2010/main" val="195742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04E684-10F4-4CC3-A0B9-F03AA7BE37CF}" type="datetimeFigureOut">
              <a:rPr lang="en-US" smtClean="0"/>
              <a:t>1/14/2021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1488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92178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CN" altLang="en-US"/>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45114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704051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16839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25610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0916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71130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01933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707131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67750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41356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84277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1/14/2021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8116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1/14/2021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1473168107"/>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0" r:id="rId6"/>
    <p:sldLayoutId id="2147483675" r:id="rId7"/>
    <p:sldLayoutId id="2147483676" r:id="rId8"/>
    <p:sldLayoutId id="2147483677" r:id="rId9"/>
    <p:sldLayoutId id="2147483678" r:id="rId10"/>
    <p:sldLayoutId id="2147483679" r:id="rId11"/>
    <p:sldLayoutId id="2147483681"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3C04E684-10F4-4CC3-A0B9-F03AA7BE37CF}" type="datetimeFigureOut">
              <a:rPr lang="en-US" smtClean="0"/>
              <a:t>1/14/2021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5461566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bilibili.com/video/BV1ra4y1p7F4/?spm_id_from=333.788.recommend_more_video.0"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a digital twin and what is it for? | Dineroclub.net">
            <a:extLst>
              <a:ext uri="{FF2B5EF4-FFF2-40B4-BE49-F238E27FC236}">
                <a16:creationId xmlns:a16="http://schemas.microsoft.com/office/drawing/2014/main" id="{F10A3ED9-2C6D-4496-BAB2-881AFE5474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1FDCCA2A-EFFA-45E8-928E-50D6EB02B504}"/>
              </a:ext>
            </a:extLst>
          </p:cNvPr>
          <p:cNvSpPr txBox="1"/>
          <p:nvPr/>
        </p:nvSpPr>
        <p:spPr>
          <a:xfrm>
            <a:off x="3562350" y="1295400"/>
            <a:ext cx="5457825" cy="1028700"/>
          </a:xfrm>
          <a:prstGeom prst="rect">
            <a:avLst/>
          </a:prstGeom>
          <a:noFill/>
        </p:spPr>
        <p:txBody>
          <a:bodyPr wrap="square" rtlCol="0">
            <a:spAutoFit/>
          </a:bodyPr>
          <a:lstStyle/>
          <a:p>
            <a:r>
              <a:rPr lang="zh-CN" altLang="en-US" sz="6000" b="1" dirty="0">
                <a:effectLst>
                  <a:outerShdw blurRad="38100" dist="38100" dir="2700000" algn="tl">
                    <a:srgbClr val="000000">
                      <a:alpha val="43137"/>
                    </a:srgbClr>
                  </a:outerShdw>
                </a:effectLst>
                <a:latin typeface="+mj-ea"/>
                <a:ea typeface="+mj-ea"/>
              </a:rPr>
              <a:t>对标</a:t>
            </a:r>
            <a:r>
              <a:rPr lang="en-GB" altLang="zh-CN" sz="6000" b="1" dirty="0">
                <a:effectLst>
                  <a:outerShdw blurRad="38100" dist="38100" dir="2700000" algn="tl">
                    <a:srgbClr val="000000">
                      <a:alpha val="43137"/>
                    </a:srgbClr>
                  </a:outerShdw>
                </a:effectLst>
                <a:latin typeface="+mj-ea"/>
                <a:ea typeface="+mj-ea"/>
              </a:rPr>
              <a:t>-</a:t>
            </a:r>
            <a:r>
              <a:rPr lang="zh-CN" altLang="en-US" sz="6000" b="1" dirty="0">
                <a:effectLst>
                  <a:outerShdw blurRad="38100" dist="38100" dir="2700000" algn="tl">
                    <a:srgbClr val="000000">
                      <a:alpha val="43137"/>
                    </a:srgbClr>
                  </a:outerShdw>
                </a:effectLst>
                <a:latin typeface="+mj-ea"/>
                <a:ea typeface="+mj-ea"/>
              </a:rPr>
              <a:t>数字孪生</a:t>
            </a:r>
            <a:endParaRPr lang="en-GB" sz="6000" b="1" dirty="0">
              <a:effectLst>
                <a:outerShdw blurRad="38100" dist="38100" dir="2700000" algn="tl">
                  <a:srgbClr val="000000">
                    <a:alpha val="43137"/>
                  </a:srgbClr>
                </a:outerShdw>
              </a:effectLst>
              <a:latin typeface="+mj-ea"/>
              <a:ea typeface="+mj-ea"/>
            </a:endParaRPr>
          </a:p>
        </p:txBody>
      </p:sp>
      <p:sp>
        <p:nvSpPr>
          <p:cNvPr id="5" name="文本框 4">
            <a:extLst>
              <a:ext uri="{FF2B5EF4-FFF2-40B4-BE49-F238E27FC236}">
                <a16:creationId xmlns:a16="http://schemas.microsoft.com/office/drawing/2014/main" id="{0019C3E2-616C-4A38-8393-D67B1EF493A8}"/>
              </a:ext>
            </a:extLst>
          </p:cNvPr>
          <p:cNvSpPr txBox="1"/>
          <p:nvPr/>
        </p:nvSpPr>
        <p:spPr>
          <a:xfrm>
            <a:off x="8086725" y="6191250"/>
            <a:ext cx="3974165" cy="523220"/>
          </a:xfrm>
          <a:prstGeom prst="rect">
            <a:avLst/>
          </a:prstGeom>
          <a:noFill/>
        </p:spPr>
        <p:txBody>
          <a:bodyPr wrap="none" rtlCol="0">
            <a:spAutoFit/>
          </a:bodyPr>
          <a:lstStyle/>
          <a:p>
            <a:r>
              <a:rPr lang="zh-CN" altLang="en-US" sz="2800" b="1" dirty="0">
                <a:effectLst>
                  <a:outerShdw blurRad="38100" dist="38100" dir="2700000" algn="tl">
                    <a:srgbClr val="000000">
                      <a:alpha val="43137"/>
                    </a:srgbClr>
                  </a:outerShdw>
                </a:effectLst>
                <a:latin typeface="+mj-ea"/>
                <a:ea typeface="+mj-ea"/>
              </a:rPr>
              <a:t>制作人</a:t>
            </a:r>
            <a:r>
              <a:rPr lang="en-GB" altLang="zh-CN" sz="2800" b="1" dirty="0">
                <a:effectLst>
                  <a:outerShdw blurRad="38100" dist="38100" dir="2700000" algn="tl">
                    <a:srgbClr val="000000">
                      <a:alpha val="43137"/>
                    </a:srgbClr>
                  </a:outerShdw>
                </a:effectLst>
                <a:latin typeface="+mj-ea"/>
                <a:ea typeface="+mj-ea"/>
              </a:rPr>
              <a:t>: </a:t>
            </a:r>
            <a:r>
              <a:rPr lang="zh-CN" altLang="en-US" sz="2800" b="1" dirty="0">
                <a:effectLst>
                  <a:outerShdw blurRad="38100" dist="38100" dir="2700000" algn="tl">
                    <a:srgbClr val="000000">
                      <a:alpha val="43137"/>
                    </a:srgbClr>
                  </a:outerShdw>
                </a:effectLst>
                <a:latin typeface="+mj-ea"/>
                <a:ea typeface="+mj-ea"/>
              </a:rPr>
              <a:t>贺子光 张若愚</a:t>
            </a:r>
            <a:endParaRPr lang="en-GB" sz="2800" b="1" dirty="0">
              <a:effectLst>
                <a:outerShdw blurRad="38100" dist="38100" dir="2700000" algn="tl">
                  <a:srgbClr val="000000">
                    <a:alpha val="43137"/>
                  </a:srgbClr>
                </a:outerShdw>
              </a:effectLst>
              <a:latin typeface="+mj-ea"/>
              <a:ea typeface="+mj-ea"/>
            </a:endParaRPr>
          </a:p>
        </p:txBody>
      </p:sp>
    </p:spTree>
    <p:extLst>
      <p:ext uri="{BB962C8B-B14F-4D97-AF65-F5344CB8AC3E}">
        <p14:creationId xmlns:p14="http://schemas.microsoft.com/office/powerpoint/2010/main" val="16256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47A5458-C5C6-4B43-A086-E4CEDA177C4A}"/>
              </a:ext>
            </a:extLst>
          </p:cNvPr>
          <p:cNvSpPr>
            <a:spLocks noGrp="1"/>
          </p:cNvSpPr>
          <p:nvPr>
            <p:ph type="title"/>
          </p:nvPr>
        </p:nvSpPr>
        <p:spPr>
          <a:xfrm>
            <a:off x="831850" y="3095624"/>
            <a:ext cx="4102100" cy="1183767"/>
          </a:xfrm>
        </p:spPr>
        <p:txBody>
          <a:bodyPr>
            <a:normAutofit/>
          </a:bodyPr>
          <a:lstStyle/>
          <a:p>
            <a:r>
              <a:rPr lang="zh-CN" altLang="en-US" sz="6000" dirty="0"/>
              <a:t>数字化风电</a:t>
            </a:r>
            <a:endParaRPr lang="en-GB" sz="6000" dirty="0"/>
          </a:p>
        </p:txBody>
      </p:sp>
      <p:sp>
        <p:nvSpPr>
          <p:cNvPr id="5" name="文本占位符 4">
            <a:extLst>
              <a:ext uri="{FF2B5EF4-FFF2-40B4-BE49-F238E27FC236}">
                <a16:creationId xmlns:a16="http://schemas.microsoft.com/office/drawing/2014/main" id="{DAC355D3-1E57-4FFC-BC1F-36C63B34508C}"/>
              </a:ext>
            </a:extLst>
          </p:cNvPr>
          <p:cNvSpPr>
            <a:spLocks noGrp="1"/>
          </p:cNvSpPr>
          <p:nvPr>
            <p:ph type="body" idx="1"/>
          </p:nvPr>
        </p:nvSpPr>
        <p:spPr/>
        <p:txBody>
          <a:bodyPr/>
          <a:lstStyle/>
          <a:p>
            <a:r>
              <a:rPr lang="en-GB" dirty="0"/>
              <a:t> </a:t>
            </a:r>
          </a:p>
        </p:txBody>
      </p:sp>
    </p:spTree>
    <p:extLst>
      <p:ext uri="{BB962C8B-B14F-4D97-AF65-F5344CB8AC3E}">
        <p14:creationId xmlns:p14="http://schemas.microsoft.com/office/powerpoint/2010/main" val="2368710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FD25CD-17B2-4371-B95F-B5AF3E01B841}"/>
              </a:ext>
            </a:extLst>
          </p:cNvPr>
          <p:cNvSpPr>
            <a:spLocks noGrp="1"/>
          </p:cNvSpPr>
          <p:nvPr>
            <p:ph type="title"/>
          </p:nvPr>
        </p:nvSpPr>
        <p:spPr>
          <a:xfrm>
            <a:off x="838200" y="904875"/>
            <a:ext cx="514350" cy="785813"/>
          </a:xfrm>
        </p:spPr>
        <p:txBody>
          <a:bodyPr/>
          <a:lstStyle/>
          <a:p>
            <a:r>
              <a:rPr lang="en-GB" dirty="0"/>
              <a:t> </a:t>
            </a:r>
          </a:p>
        </p:txBody>
      </p:sp>
      <p:pic>
        <p:nvPicPr>
          <p:cNvPr id="5" name="内容占位符 4">
            <a:extLst>
              <a:ext uri="{FF2B5EF4-FFF2-40B4-BE49-F238E27FC236}">
                <a16:creationId xmlns:a16="http://schemas.microsoft.com/office/drawing/2014/main" id="{10DBC59E-00D2-463F-B324-ABCDA0F29924}"/>
              </a:ext>
            </a:extLst>
          </p:cNvPr>
          <p:cNvPicPr>
            <a:picLocks noGrp="1" noChangeAspect="1"/>
          </p:cNvPicPr>
          <p:nvPr>
            <p:ph idx="1"/>
          </p:nvPr>
        </p:nvPicPr>
        <p:blipFill>
          <a:blip r:embed="rId2"/>
          <a:stretch>
            <a:fillRect/>
          </a:stretch>
        </p:blipFill>
        <p:spPr>
          <a:xfrm>
            <a:off x="223004" y="126413"/>
            <a:ext cx="4376738" cy="2342735"/>
          </a:xfrm>
          <a:prstGeom prst="rect">
            <a:avLst/>
          </a:prstGeom>
          <a:ln>
            <a:noFill/>
          </a:ln>
          <a:effectLst>
            <a:outerShdw blurRad="190500" algn="tl" rotWithShape="0">
              <a:srgbClr val="000000">
                <a:alpha val="70000"/>
              </a:srgbClr>
            </a:outerShdw>
          </a:effectLst>
        </p:spPr>
      </p:pic>
      <p:pic>
        <p:nvPicPr>
          <p:cNvPr id="7" name="图片 6">
            <a:extLst>
              <a:ext uri="{FF2B5EF4-FFF2-40B4-BE49-F238E27FC236}">
                <a16:creationId xmlns:a16="http://schemas.microsoft.com/office/drawing/2014/main" id="{5249E92F-56DA-4F16-8EB0-ED6585CD4E05}"/>
              </a:ext>
            </a:extLst>
          </p:cNvPr>
          <p:cNvPicPr>
            <a:picLocks noChangeAspect="1"/>
          </p:cNvPicPr>
          <p:nvPr/>
        </p:nvPicPr>
        <p:blipFill rotWithShape="1">
          <a:blip r:embed="rId3"/>
          <a:srcRect r="84176"/>
          <a:stretch/>
        </p:blipFill>
        <p:spPr>
          <a:xfrm>
            <a:off x="223004" y="1820960"/>
            <a:ext cx="1135063" cy="648188"/>
          </a:xfrm>
          <a:prstGeom prst="rect">
            <a:avLst/>
          </a:prstGeom>
          <a:ln>
            <a:noFill/>
          </a:ln>
          <a:effectLst>
            <a:outerShdw blurRad="190500" algn="tl" rotWithShape="0">
              <a:srgbClr val="000000">
                <a:alpha val="70000"/>
              </a:srgbClr>
            </a:outerShdw>
          </a:effectLst>
        </p:spPr>
      </p:pic>
      <p:sp>
        <p:nvSpPr>
          <p:cNvPr id="3" name="文本框 2">
            <a:extLst>
              <a:ext uri="{FF2B5EF4-FFF2-40B4-BE49-F238E27FC236}">
                <a16:creationId xmlns:a16="http://schemas.microsoft.com/office/drawing/2014/main" id="{3632E4E6-3D45-4C61-ACE8-123A6C0DBC9F}"/>
              </a:ext>
            </a:extLst>
          </p:cNvPr>
          <p:cNvSpPr txBox="1"/>
          <p:nvPr/>
        </p:nvSpPr>
        <p:spPr>
          <a:xfrm>
            <a:off x="1759785" y="2723746"/>
            <a:ext cx="1107996" cy="369332"/>
          </a:xfrm>
          <a:prstGeom prst="rect">
            <a:avLst/>
          </a:prstGeom>
          <a:noFill/>
        </p:spPr>
        <p:txBody>
          <a:bodyPr wrap="none" rtlCol="0">
            <a:spAutoFit/>
          </a:bodyPr>
          <a:lstStyle/>
          <a:p>
            <a:r>
              <a:rPr lang="zh-CN" altLang="en-US" dirty="0"/>
              <a:t>法国电力</a:t>
            </a:r>
            <a:endParaRPr lang="en-GB" dirty="0"/>
          </a:p>
        </p:txBody>
      </p:sp>
      <p:pic>
        <p:nvPicPr>
          <p:cNvPr id="6" name="图片 5">
            <a:extLst>
              <a:ext uri="{FF2B5EF4-FFF2-40B4-BE49-F238E27FC236}">
                <a16:creationId xmlns:a16="http://schemas.microsoft.com/office/drawing/2014/main" id="{A7D9E623-4DF7-44D0-A4F9-7C70F43AE0AA}"/>
              </a:ext>
            </a:extLst>
          </p:cNvPr>
          <p:cNvPicPr>
            <a:picLocks noChangeAspect="1"/>
          </p:cNvPicPr>
          <p:nvPr/>
        </p:nvPicPr>
        <p:blipFill>
          <a:blip r:embed="rId4"/>
          <a:stretch>
            <a:fillRect/>
          </a:stretch>
        </p:blipFill>
        <p:spPr>
          <a:xfrm>
            <a:off x="9486709" y="103058"/>
            <a:ext cx="2482287" cy="3175259"/>
          </a:xfrm>
          <a:prstGeom prst="rect">
            <a:avLst/>
          </a:prstGeom>
        </p:spPr>
      </p:pic>
      <p:pic>
        <p:nvPicPr>
          <p:cNvPr id="8" name="图片 7">
            <a:extLst>
              <a:ext uri="{FF2B5EF4-FFF2-40B4-BE49-F238E27FC236}">
                <a16:creationId xmlns:a16="http://schemas.microsoft.com/office/drawing/2014/main" id="{48D4D562-DADC-4331-B683-0CB436D911C2}"/>
              </a:ext>
            </a:extLst>
          </p:cNvPr>
          <p:cNvPicPr>
            <a:picLocks noChangeAspect="1"/>
          </p:cNvPicPr>
          <p:nvPr/>
        </p:nvPicPr>
        <p:blipFill>
          <a:blip r:embed="rId5"/>
          <a:stretch>
            <a:fillRect/>
          </a:stretch>
        </p:blipFill>
        <p:spPr>
          <a:xfrm>
            <a:off x="9486709" y="3278317"/>
            <a:ext cx="2482287" cy="461559"/>
          </a:xfrm>
          <a:prstGeom prst="rect">
            <a:avLst/>
          </a:prstGeom>
        </p:spPr>
      </p:pic>
      <p:pic>
        <p:nvPicPr>
          <p:cNvPr id="9" name="图片 8">
            <a:extLst>
              <a:ext uri="{FF2B5EF4-FFF2-40B4-BE49-F238E27FC236}">
                <a16:creationId xmlns:a16="http://schemas.microsoft.com/office/drawing/2014/main" id="{F282D117-F638-473D-A747-64AD49ACFDB0}"/>
              </a:ext>
            </a:extLst>
          </p:cNvPr>
          <p:cNvPicPr>
            <a:picLocks noChangeAspect="1"/>
          </p:cNvPicPr>
          <p:nvPr/>
        </p:nvPicPr>
        <p:blipFill>
          <a:blip r:embed="rId6"/>
          <a:stretch>
            <a:fillRect/>
          </a:stretch>
        </p:blipFill>
        <p:spPr>
          <a:xfrm>
            <a:off x="4171387" y="3509096"/>
            <a:ext cx="4820775" cy="27102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021499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407472-24E9-4063-B9AA-A90116F76EC2}"/>
              </a:ext>
            </a:extLst>
          </p:cNvPr>
          <p:cNvSpPr>
            <a:spLocks noGrp="1"/>
          </p:cNvSpPr>
          <p:nvPr>
            <p:ph type="title"/>
          </p:nvPr>
        </p:nvSpPr>
        <p:spPr>
          <a:xfrm>
            <a:off x="838200" y="365125"/>
            <a:ext cx="171450" cy="758825"/>
          </a:xfrm>
        </p:spPr>
        <p:txBody>
          <a:bodyPr/>
          <a:lstStyle/>
          <a:p>
            <a:r>
              <a:rPr lang="en-GB" dirty="0"/>
              <a:t> </a:t>
            </a:r>
          </a:p>
        </p:txBody>
      </p:sp>
      <p:sp>
        <p:nvSpPr>
          <p:cNvPr id="3" name="内容占位符 2">
            <a:extLst>
              <a:ext uri="{FF2B5EF4-FFF2-40B4-BE49-F238E27FC236}">
                <a16:creationId xmlns:a16="http://schemas.microsoft.com/office/drawing/2014/main" id="{D795D4BC-4B7B-47D5-BC48-6DD5F7BF2226}"/>
              </a:ext>
            </a:extLst>
          </p:cNvPr>
          <p:cNvSpPr>
            <a:spLocks noGrp="1"/>
          </p:cNvSpPr>
          <p:nvPr>
            <p:ph idx="1"/>
          </p:nvPr>
        </p:nvSpPr>
        <p:spPr>
          <a:xfrm>
            <a:off x="10829924" y="5876924"/>
            <a:ext cx="523875" cy="295275"/>
          </a:xfrm>
        </p:spPr>
        <p:txBody>
          <a:bodyPr>
            <a:normAutofit fontScale="55000" lnSpcReduction="20000"/>
          </a:bodyPr>
          <a:lstStyle/>
          <a:p>
            <a:pPr marL="0" indent="0">
              <a:buNone/>
            </a:pPr>
            <a:r>
              <a:rPr lang="en-GB" dirty="0"/>
              <a:t> </a:t>
            </a:r>
          </a:p>
        </p:txBody>
      </p:sp>
      <p:pic>
        <p:nvPicPr>
          <p:cNvPr id="4" name="内容占位符 4">
            <a:extLst>
              <a:ext uri="{FF2B5EF4-FFF2-40B4-BE49-F238E27FC236}">
                <a16:creationId xmlns:a16="http://schemas.microsoft.com/office/drawing/2014/main" id="{A45FF758-DA93-4BA1-AEA4-A614C6D70BBD}"/>
              </a:ext>
            </a:extLst>
          </p:cNvPr>
          <p:cNvPicPr>
            <a:picLocks noChangeAspect="1"/>
          </p:cNvPicPr>
          <p:nvPr/>
        </p:nvPicPr>
        <p:blipFill>
          <a:blip r:embed="rId2"/>
          <a:stretch>
            <a:fillRect/>
          </a:stretch>
        </p:blipFill>
        <p:spPr>
          <a:xfrm>
            <a:off x="114300" y="136524"/>
            <a:ext cx="5317132" cy="3001740"/>
          </a:xfrm>
          <a:prstGeom prst="rect">
            <a:avLst/>
          </a:prstGeom>
          <a:ln>
            <a:noFill/>
          </a:ln>
          <a:effectLst>
            <a:outerShdw blurRad="190500" algn="tl" rotWithShape="0">
              <a:srgbClr val="000000">
                <a:alpha val="70000"/>
              </a:srgbClr>
            </a:outerShdw>
          </a:effectLst>
        </p:spPr>
      </p:pic>
      <p:pic>
        <p:nvPicPr>
          <p:cNvPr id="6" name="图片 5">
            <a:extLst>
              <a:ext uri="{FF2B5EF4-FFF2-40B4-BE49-F238E27FC236}">
                <a16:creationId xmlns:a16="http://schemas.microsoft.com/office/drawing/2014/main" id="{C3EE9A68-FE82-46D1-9EB8-7EA60E315FD1}"/>
              </a:ext>
            </a:extLst>
          </p:cNvPr>
          <p:cNvPicPr>
            <a:picLocks noChangeAspect="1"/>
          </p:cNvPicPr>
          <p:nvPr/>
        </p:nvPicPr>
        <p:blipFill>
          <a:blip r:embed="rId3"/>
          <a:stretch>
            <a:fillRect/>
          </a:stretch>
        </p:blipFill>
        <p:spPr>
          <a:xfrm>
            <a:off x="6501591" y="3921128"/>
            <a:ext cx="5314625" cy="2638422"/>
          </a:xfrm>
          <a:prstGeom prst="rect">
            <a:avLst/>
          </a:prstGeom>
          <a:ln>
            <a:noFill/>
          </a:ln>
          <a:effectLst>
            <a:outerShdw blurRad="190500" algn="tl" rotWithShape="0">
              <a:srgbClr val="000000">
                <a:alpha val="70000"/>
              </a:srgbClr>
            </a:outerShdw>
          </a:effectLst>
        </p:spPr>
      </p:pic>
      <p:pic>
        <p:nvPicPr>
          <p:cNvPr id="8" name="图片 7">
            <a:extLst>
              <a:ext uri="{FF2B5EF4-FFF2-40B4-BE49-F238E27FC236}">
                <a16:creationId xmlns:a16="http://schemas.microsoft.com/office/drawing/2014/main" id="{8DB614EE-142B-4A5D-B124-B647CED8AEE4}"/>
              </a:ext>
            </a:extLst>
          </p:cNvPr>
          <p:cNvPicPr>
            <a:picLocks noChangeAspect="1"/>
          </p:cNvPicPr>
          <p:nvPr/>
        </p:nvPicPr>
        <p:blipFill>
          <a:blip r:embed="rId4"/>
          <a:stretch>
            <a:fillRect/>
          </a:stretch>
        </p:blipFill>
        <p:spPr>
          <a:xfrm>
            <a:off x="5591499" y="136524"/>
            <a:ext cx="5314625" cy="3001740"/>
          </a:xfrm>
          <a:prstGeom prst="rect">
            <a:avLst/>
          </a:prstGeom>
          <a:ln>
            <a:noFill/>
          </a:ln>
          <a:effectLst>
            <a:outerShdw blurRad="190500" algn="tl" rotWithShape="0">
              <a:srgbClr val="000000">
                <a:alpha val="70000"/>
              </a:srgbClr>
            </a:outerShdw>
          </a:effectLst>
        </p:spPr>
      </p:pic>
      <p:sp>
        <p:nvSpPr>
          <p:cNvPr id="9" name="文本框 8">
            <a:extLst>
              <a:ext uri="{FF2B5EF4-FFF2-40B4-BE49-F238E27FC236}">
                <a16:creationId xmlns:a16="http://schemas.microsoft.com/office/drawing/2014/main" id="{A9B29982-892B-413E-8B85-4B4D30F18173}"/>
              </a:ext>
            </a:extLst>
          </p:cNvPr>
          <p:cNvSpPr txBox="1"/>
          <p:nvPr/>
        </p:nvSpPr>
        <p:spPr>
          <a:xfrm>
            <a:off x="4915224" y="3319627"/>
            <a:ext cx="1352550" cy="400110"/>
          </a:xfrm>
          <a:prstGeom prst="rect">
            <a:avLst/>
          </a:prstGeom>
          <a:noFill/>
        </p:spPr>
        <p:txBody>
          <a:bodyPr wrap="square" rtlCol="0">
            <a:spAutoFit/>
          </a:bodyPr>
          <a:lstStyle/>
          <a:p>
            <a:r>
              <a:rPr lang="zh-CN" altLang="en-US" sz="2000" dirty="0"/>
              <a:t>远景能源</a:t>
            </a:r>
            <a:endParaRPr lang="en-GB" sz="2000" dirty="0"/>
          </a:p>
        </p:txBody>
      </p:sp>
    </p:spTree>
    <p:extLst>
      <p:ext uri="{BB962C8B-B14F-4D97-AF65-F5344CB8AC3E}">
        <p14:creationId xmlns:p14="http://schemas.microsoft.com/office/powerpoint/2010/main" val="3960324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AF7DFE-3593-43DE-B3D7-37B342A59187}"/>
              </a:ext>
            </a:extLst>
          </p:cNvPr>
          <p:cNvSpPr>
            <a:spLocks noGrp="1"/>
          </p:cNvSpPr>
          <p:nvPr>
            <p:ph type="title"/>
          </p:nvPr>
        </p:nvSpPr>
        <p:spPr/>
        <p:txBody>
          <a:bodyPr/>
          <a:lstStyle/>
          <a:p>
            <a:r>
              <a:rPr lang="en-GB" dirty="0"/>
              <a:t> </a:t>
            </a:r>
          </a:p>
        </p:txBody>
      </p:sp>
      <p:sp>
        <p:nvSpPr>
          <p:cNvPr id="3" name="内容占位符 2">
            <a:extLst>
              <a:ext uri="{FF2B5EF4-FFF2-40B4-BE49-F238E27FC236}">
                <a16:creationId xmlns:a16="http://schemas.microsoft.com/office/drawing/2014/main" id="{3452341A-7D04-4165-9F0A-B7762F1A4D46}"/>
              </a:ext>
            </a:extLst>
          </p:cNvPr>
          <p:cNvSpPr>
            <a:spLocks noGrp="1"/>
          </p:cNvSpPr>
          <p:nvPr>
            <p:ph idx="1"/>
          </p:nvPr>
        </p:nvSpPr>
        <p:spPr>
          <a:xfrm>
            <a:off x="10572750" y="5819774"/>
            <a:ext cx="781050" cy="352425"/>
          </a:xfrm>
        </p:spPr>
        <p:txBody>
          <a:bodyPr>
            <a:normAutofit fontScale="70000" lnSpcReduction="20000"/>
          </a:bodyPr>
          <a:lstStyle/>
          <a:p>
            <a:pPr marL="0" indent="0">
              <a:buNone/>
            </a:pPr>
            <a:r>
              <a:rPr lang="en-GB" dirty="0"/>
              <a:t> </a:t>
            </a:r>
          </a:p>
        </p:txBody>
      </p:sp>
      <p:pic>
        <p:nvPicPr>
          <p:cNvPr id="7" name="图片 6">
            <a:extLst>
              <a:ext uri="{FF2B5EF4-FFF2-40B4-BE49-F238E27FC236}">
                <a16:creationId xmlns:a16="http://schemas.microsoft.com/office/drawing/2014/main" id="{A0786ED9-7DE1-4527-A772-6AEF2E53CACA}"/>
              </a:ext>
            </a:extLst>
          </p:cNvPr>
          <p:cNvPicPr>
            <a:picLocks noChangeAspect="1"/>
          </p:cNvPicPr>
          <p:nvPr/>
        </p:nvPicPr>
        <p:blipFill>
          <a:blip r:embed="rId2"/>
          <a:stretch>
            <a:fillRect/>
          </a:stretch>
        </p:blipFill>
        <p:spPr>
          <a:xfrm>
            <a:off x="133350" y="1492908"/>
            <a:ext cx="6029325" cy="3872183"/>
          </a:xfrm>
          <a:prstGeom prst="rect">
            <a:avLst/>
          </a:prstGeom>
        </p:spPr>
      </p:pic>
      <p:sp>
        <p:nvSpPr>
          <p:cNvPr id="6" name="文本框 5">
            <a:extLst>
              <a:ext uri="{FF2B5EF4-FFF2-40B4-BE49-F238E27FC236}">
                <a16:creationId xmlns:a16="http://schemas.microsoft.com/office/drawing/2014/main" id="{61842F5D-16D2-4534-9B3E-75280BDCCE07}"/>
              </a:ext>
            </a:extLst>
          </p:cNvPr>
          <p:cNvSpPr txBox="1"/>
          <p:nvPr/>
        </p:nvSpPr>
        <p:spPr>
          <a:xfrm>
            <a:off x="161925" y="758602"/>
            <a:ext cx="2505075" cy="538609"/>
          </a:xfrm>
          <a:prstGeom prst="rect">
            <a:avLst/>
          </a:prstGeom>
          <a:noFill/>
        </p:spPr>
        <p:txBody>
          <a:bodyPr wrap="square">
            <a:spAutoFit/>
          </a:bodyPr>
          <a:lstStyle/>
          <a:p>
            <a:r>
              <a:rPr lang="zh-CN" altLang="en-US" sz="2900" dirty="0">
                <a:latin typeface="+mj-lt"/>
                <a:ea typeface="+mj-ea"/>
                <a:cs typeface="+mj-cs"/>
              </a:rPr>
              <a:t>千尧庄蝶系统</a:t>
            </a:r>
            <a:endParaRPr lang="en-GB" sz="2900" dirty="0">
              <a:latin typeface="+mj-lt"/>
              <a:ea typeface="+mj-ea"/>
              <a:cs typeface="+mj-cs"/>
            </a:endParaRPr>
          </a:p>
        </p:txBody>
      </p:sp>
      <p:pic>
        <p:nvPicPr>
          <p:cNvPr id="8" name="图片 7">
            <a:extLst>
              <a:ext uri="{FF2B5EF4-FFF2-40B4-BE49-F238E27FC236}">
                <a16:creationId xmlns:a16="http://schemas.microsoft.com/office/drawing/2014/main" id="{E33BFFF2-E5AB-4501-A401-01B079A8D877}"/>
              </a:ext>
            </a:extLst>
          </p:cNvPr>
          <p:cNvPicPr>
            <a:picLocks noChangeAspect="1"/>
          </p:cNvPicPr>
          <p:nvPr/>
        </p:nvPicPr>
        <p:blipFill>
          <a:blip r:embed="rId3"/>
          <a:stretch>
            <a:fillRect/>
          </a:stretch>
        </p:blipFill>
        <p:spPr>
          <a:xfrm>
            <a:off x="6669188" y="1651000"/>
            <a:ext cx="5020597" cy="2730500"/>
          </a:xfrm>
          <a:prstGeom prst="rect">
            <a:avLst/>
          </a:prstGeom>
          <a:ln>
            <a:noFill/>
          </a:ln>
          <a:effectLst>
            <a:outerShdw blurRad="190500" algn="tl" rotWithShape="0">
              <a:srgbClr val="000000">
                <a:alpha val="70000"/>
              </a:srgbClr>
            </a:outerShdw>
          </a:effectLst>
        </p:spPr>
      </p:pic>
      <p:sp>
        <p:nvSpPr>
          <p:cNvPr id="9" name="文本框 8">
            <a:extLst>
              <a:ext uri="{FF2B5EF4-FFF2-40B4-BE49-F238E27FC236}">
                <a16:creationId xmlns:a16="http://schemas.microsoft.com/office/drawing/2014/main" id="{73506194-6112-4C3E-A021-77B7176A995A}"/>
              </a:ext>
            </a:extLst>
          </p:cNvPr>
          <p:cNvSpPr txBox="1"/>
          <p:nvPr/>
        </p:nvSpPr>
        <p:spPr>
          <a:xfrm>
            <a:off x="6798065" y="5022334"/>
            <a:ext cx="4762842" cy="369332"/>
          </a:xfrm>
          <a:prstGeom prst="rect">
            <a:avLst/>
          </a:prstGeom>
          <a:noFill/>
        </p:spPr>
        <p:txBody>
          <a:bodyPr wrap="none" rtlCol="0">
            <a:spAutoFit/>
          </a:bodyPr>
          <a:lstStyle/>
          <a:p>
            <a:r>
              <a:rPr lang="zh-CN" altLang="en-US" dirty="0"/>
              <a:t>庄蝶系统具有</a:t>
            </a:r>
            <a:r>
              <a:rPr lang="en-GB" altLang="zh-CN" dirty="0"/>
              <a:t>: </a:t>
            </a:r>
            <a:r>
              <a:rPr lang="zh-CN" altLang="en-US" dirty="0"/>
              <a:t>设计模块</a:t>
            </a:r>
            <a:r>
              <a:rPr lang="en-GB" altLang="zh-CN" dirty="0"/>
              <a:t>, </a:t>
            </a:r>
            <a:r>
              <a:rPr lang="en-US" altLang="zh-CN" dirty="0"/>
              <a:t>EPCI</a:t>
            </a:r>
            <a:r>
              <a:rPr lang="zh-CN" altLang="en-US" dirty="0"/>
              <a:t>模块</a:t>
            </a:r>
            <a:r>
              <a:rPr lang="en-GB" altLang="zh-CN" dirty="0"/>
              <a:t>, </a:t>
            </a:r>
            <a:r>
              <a:rPr lang="zh-CN" altLang="en-US" dirty="0"/>
              <a:t>运维模块</a:t>
            </a:r>
            <a:endParaRPr lang="en-GB" dirty="0"/>
          </a:p>
        </p:txBody>
      </p:sp>
    </p:spTree>
    <p:extLst>
      <p:ext uri="{BB962C8B-B14F-4D97-AF65-F5344CB8AC3E}">
        <p14:creationId xmlns:p14="http://schemas.microsoft.com/office/powerpoint/2010/main" val="4091302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04986D5-D502-4787-BC3C-62BE05A9E7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 y="125968"/>
            <a:ext cx="6916735" cy="3112531"/>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FAFA1153-A9DF-4443-AC42-AB3FFFF3FFF1}"/>
              </a:ext>
            </a:extLst>
          </p:cNvPr>
          <p:cNvSpPr txBox="1"/>
          <p:nvPr/>
        </p:nvSpPr>
        <p:spPr>
          <a:xfrm>
            <a:off x="1522601" y="6460092"/>
            <a:ext cx="8956298" cy="369332"/>
          </a:xfrm>
          <a:prstGeom prst="rect">
            <a:avLst/>
          </a:prstGeom>
          <a:noFill/>
        </p:spPr>
        <p:txBody>
          <a:bodyPr wrap="none" rtlCol="0">
            <a:spAutoFit/>
          </a:bodyPr>
          <a:lstStyle/>
          <a:p>
            <a:r>
              <a:rPr lang="zh-CN" altLang="en-US" dirty="0"/>
              <a:t>由鲁能集团与华东院联合打造的国内首个全生命周期数字化智慧型海上风电场管理平台</a:t>
            </a:r>
            <a:endParaRPr lang="en-GB" dirty="0"/>
          </a:p>
        </p:txBody>
      </p:sp>
      <p:pic>
        <p:nvPicPr>
          <p:cNvPr id="1028" name="Picture 4">
            <a:extLst>
              <a:ext uri="{FF2B5EF4-FFF2-40B4-BE49-F238E27FC236}">
                <a16:creationId xmlns:a16="http://schemas.microsoft.com/office/drawing/2014/main" id="{154C12F3-1FC0-47DB-BD60-7BF718EAC5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5025" y="3282671"/>
            <a:ext cx="6143625" cy="3133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1657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25ACF6-BF9F-4376-9F05-19E13B13CDA0}"/>
              </a:ext>
            </a:extLst>
          </p:cNvPr>
          <p:cNvSpPr>
            <a:spLocks noGrp="1"/>
          </p:cNvSpPr>
          <p:nvPr>
            <p:ph type="title"/>
          </p:nvPr>
        </p:nvSpPr>
        <p:spPr>
          <a:xfrm>
            <a:off x="130175" y="527051"/>
            <a:ext cx="2384425" cy="831850"/>
          </a:xfrm>
        </p:spPr>
        <p:txBody>
          <a:bodyPr/>
          <a:lstStyle/>
          <a:p>
            <a:r>
              <a:rPr lang="zh-CN" altLang="en-US" dirty="0"/>
              <a:t>数字孪生</a:t>
            </a:r>
            <a:endParaRPr lang="en-GB" dirty="0"/>
          </a:p>
        </p:txBody>
      </p:sp>
      <p:sp>
        <p:nvSpPr>
          <p:cNvPr id="3" name="内容占位符 2">
            <a:extLst>
              <a:ext uri="{FF2B5EF4-FFF2-40B4-BE49-F238E27FC236}">
                <a16:creationId xmlns:a16="http://schemas.microsoft.com/office/drawing/2014/main" id="{E1B4C5FE-3B0D-480D-84A4-60172B4FE7C9}"/>
              </a:ext>
            </a:extLst>
          </p:cNvPr>
          <p:cNvSpPr>
            <a:spLocks noGrp="1"/>
          </p:cNvSpPr>
          <p:nvPr>
            <p:ph idx="1"/>
          </p:nvPr>
        </p:nvSpPr>
        <p:spPr/>
        <p:txBody>
          <a:bodyPr>
            <a:normAutofit/>
          </a:bodyPr>
          <a:lstStyle/>
          <a:p>
            <a:r>
              <a:rPr lang="zh-CN" altLang="en-US" sz="2400" dirty="0">
                <a:solidFill>
                  <a:schemeClr val="tx1"/>
                </a:solidFill>
                <a:latin typeface="+mn-ea"/>
              </a:rPr>
              <a:t>官方定义：</a:t>
            </a:r>
            <a:endParaRPr lang="en-GB" altLang="zh-CN" sz="2400" dirty="0">
              <a:solidFill>
                <a:schemeClr val="tx1"/>
              </a:solidFill>
              <a:latin typeface="+mn-ea"/>
            </a:endParaRPr>
          </a:p>
          <a:p>
            <a:r>
              <a:rPr lang="zh-CN" altLang="en-US" sz="2400" dirty="0">
                <a:solidFill>
                  <a:schemeClr val="tx1"/>
                </a:solidFill>
                <a:latin typeface="+mn-ea"/>
              </a:rPr>
              <a:t>数字孪生</a:t>
            </a:r>
            <a:r>
              <a:rPr lang="en-GB" altLang="zh-CN" sz="2400" dirty="0">
                <a:solidFill>
                  <a:schemeClr val="tx1"/>
                </a:solidFill>
                <a:latin typeface="+mn-ea"/>
              </a:rPr>
              <a:t>(Digital Twin)</a:t>
            </a:r>
            <a:r>
              <a:rPr lang="zh-CN" altLang="en-US" sz="2400" dirty="0">
                <a:solidFill>
                  <a:schemeClr val="tx1"/>
                </a:solidFill>
                <a:latin typeface="+mn-ea"/>
              </a:rPr>
              <a:t>，是充分利用物理模型、传感器更新、运行历史等数据，集成多学科、多物理量、多尺度、多概率的仿真过程，在虚拟空间中完成映射，从而反映相对应的实体装备的全生命周期过程。</a:t>
            </a:r>
            <a:endParaRPr lang="en-GB" altLang="zh-CN" sz="2400" dirty="0">
              <a:solidFill>
                <a:schemeClr val="tx1"/>
              </a:solidFill>
              <a:latin typeface="+mn-ea"/>
            </a:endParaRPr>
          </a:p>
          <a:p>
            <a:endParaRPr lang="en-GB" sz="2400" dirty="0">
              <a:solidFill>
                <a:schemeClr val="tx1"/>
              </a:solidFill>
              <a:latin typeface="+mn-ea"/>
            </a:endParaRPr>
          </a:p>
          <a:p>
            <a:r>
              <a:rPr lang="zh-CN" altLang="en-US" sz="2400" dirty="0">
                <a:solidFill>
                  <a:schemeClr val="tx1"/>
                </a:solidFill>
                <a:latin typeface="+mn-ea"/>
              </a:rPr>
              <a:t>简而言之</a:t>
            </a:r>
            <a:r>
              <a:rPr lang="en-GB" altLang="zh-CN" sz="2400" dirty="0">
                <a:solidFill>
                  <a:schemeClr val="tx1"/>
                </a:solidFill>
                <a:latin typeface="+mn-ea"/>
              </a:rPr>
              <a:t>:</a:t>
            </a:r>
          </a:p>
          <a:p>
            <a:r>
              <a:rPr lang="zh-CN" altLang="en-US" sz="2400" dirty="0">
                <a:solidFill>
                  <a:schemeClr val="tx1"/>
                </a:solidFill>
                <a:latin typeface="+mn-ea"/>
              </a:rPr>
              <a:t>数字孪生就是在一个设备或系统的基础上，创造一个数字版的“克隆体”。</a:t>
            </a:r>
          </a:p>
        </p:txBody>
      </p:sp>
    </p:spTree>
    <p:extLst>
      <p:ext uri="{BB962C8B-B14F-4D97-AF65-F5344CB8AC3E}">
        <p14:creationId xmlns:p14="http://schemas.microsoft.com/office/powerpoint/2010/main" val="1386136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2DCCD9-ADC0-439E-8A42-27082C41100C}"/>
              </a:ext>
            </a:extLst>
          </p:cNvPr>
          <p:cNvSpPr>
            <a:spLocks noGrp="1"/>
          </p:cNvSpPr>
          <p:nvPr>
            <p:ph type="title"/>
          </p:nvPr>
        </p:nvSpPr>
        <p:spPr>
          <a:xfrm>
            <a:off x="838200" y="365125"/>
            <a:ext cx="2562225" cy="873125"/>
          </a:xfrm>
        </p:spPr>
        <p:txBody>
          <a:bodyPr/>
          <a:lstStyle/>
          <a:p>
            <a:r>
              <a:rPr lang="en-GB" dirty="0"/>
              <a:t> </a:t>
            </a:r>
          </a:p>
        </p:txBody>
      </p:sp>
      <p:pic>
        <p:nvPicPr>
          <p:cNvPr id="1026" name="Picture 2" descr="数字孪生 数字孪生目前哪些公司在做">
            <a:extLst>
              <a:ext uri="{FF2B5EF4-FFF2-40B4-BE49-F238E27FC236}">
                <a16:creationId xmlns:a16="http://schemas.microsoft.com/office/drawing/2014/main" id="{1C82C95B-9390-4EA7-A35C-57012BEBD30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19224" y="734219"/>
            <a:ext cx="7934325" cy="4227508"/>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98A1E938-22B0-48CE-9FEB-6C6EB868B4CD}"/>
              </a:ext>
            </a:extLst>
          </p:cNvPr>
          <p:cNvSpPr txBox="1"/>
          <p:nvPr/>
        </p:nvSpPr>
        <p:spPr>
          <a:xfrm>
            <a:off x="1304925" y="5686425"/>
            <a:ext cx="9366667" cy="369332"/>
          </a:xfrm>
          <a:prstGeom prst="rect">
            <a:avLst/>
          </a:prstGeom>
          <a:noFill/>
        </p:spPr>
        <p:txBody>
          <a:bodyPr wrap="none" rtlCol="0">
            <a:spAutoFit/>
          </a:bodyPr>
          <a:lstStyle/>
          <a:p>
            <a:r>
              <a:rPr lang="zh-CN" altLang="en-US" dirty="0"/>
              <a:t>部署物联网的企业和组织中，已有</a:t>
            </a:r>
            <a:r>
              <a:rPr lang="en-US" altLang="zh-CN" dirty="0"/>
              <a:t>13%</a:t>
            </a:r>
            <a:r>
              <a:rPr lang="zh-CN" altLang="en-US" dirty="0"/>
              <a:t>应用数字孪生，</a:t>
            </a:r>
            <a:r>
              <a:rPr lang="en-US" altLang="zh-CN" dirty="0"/>
              <a:t>62%</a:t>
            </a:r>
            <a:r>
              <a:rPr lang="zh-CN" altLang="en-US" dirty="0"/>
              <a:t>的组织正在准备使用数字孪生。</a:t>
            </a:r>
          </a:p>
        </p:txBody>
      </p:sp>
    </p:spTree>
    <p:extLst>
      <p:ext uri="{BB962C8B-B14F-4D97-AF65-F5344CB8AC3E}">
        <p14:creationId xmlns:p14="http://schemas.microsoft.com/office/powerpoint/2010/main" val="1290815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47A5458-C5C6-4B43-A086-E4CEDA177C4A}"/>
              </a:ext>
            </a:extLst>
          </p:cNvPr>
          <p:cNvSpPr>
            <a:spLocks noGrp="1"/>
          </p:cNvSpPr>
          <p:nvPr>
            <p:ph type="title"/>
          </p:nvPr>
        </p:nvSpPr>
        <p:spPr/>
        <p:txBody>
          <a:bodyPr>
            <a:normAutofit/>
          </a:bodyPr>
          <a:lstStyle/>
          <a:p>
            <a:r>
              <a:rPr lang="zh-CN" altLang="en-US" sz="6000" dirty="0"/>
              <a:t>工业制造行业</a:t>
            </a:r>
            <a:endParaRPr lang="en-GB" sz="6000" dirty="0"/>
          </a:p>
        </p:txBody>
      </p:sp>
      <p:sp>
        <p:nvSpPr>
          <p:cNvPr id="5" name="文本占位符 4">
            <a:extLst>
              <a:ext uri="{FF2B5EF4-FFF2-40B4-BE49-F238E27FC236}">
                <a16:creationId xmlns:a16="http://schemas.microsoft.com/office/drawing/2014/main" id="{DAC355D3-1E57-4FFC-BC1F-36C63B34508C}"/>
              </a:ext>
            </a:extLst>
          </p:cNvPr>
          <p:cNvSpPr>
            <a:spLocks noGrp="1"/>
          </p:cNvSpPr>
          <p:nvPr>
            <p:ph type="body" idx="1"/>
          </p:nvPr>
        </p:nvSpPr>
        <p:spPr/>
        <p:txBody>
          <a:bodyPr/>
          <a:lstStyle/>
          <a:p>
            <a:r>
              <a:rPr lang="en-GB" dirty="0"/>
              <a:t> </a:t>
            </a:r>
          </a:p>
        </p:txBody>
      </p:sp>
    </p:spTree>
    <p:extLst>
      <p:ext uri="{BB962C8B-B14F-4D97-AF65-F5344CB8AC3E}">
        <p14:creationId xmlns:p14="http://schemas.microsoft.com/office/powerpoint/2010/main" val="2194985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F06EB1-FE35-4D96-AB3B-903B4B46A123}"/>
              </a:ext>
            </a:extLst>
          </p:cNvPr>
          <p:cNvSpPr>
            <a:spLocks noGrp="1"/>
          </p:cNvSpPr>
          <p:nvPr>
            <p:ph type="title"/>
          </p:nvPr>
        </p:nvSpPr>
        <p:spPr>
          <a:xfrm>
            <a:off x="1097280" y="286604"/>
            <a:ext cx="1007745" cy="642422"/>
          </a:xfrm>
        </p:spPr>
        <p:txBody>
          <a:bodyPr>
            <a:normAutofit/>
          </a:bodyPr>
          <a:lstStyle/>
          <a:p>
            <a:r>
              <a:rPr lang="en-GB" dirty="0"/>
              <a:t> </a:t>
            </a:r>
          </a:p>
        </p:txBody>
      </p:sp>
      <p:sp>
        <p:nvSpPr>
          <p:cNvPr id="10" name="内容占位符 9">
            <a:extLst>
              <a:ext uri="{FF2B5EF4-FFF2-40B4-BE49-F238E27FC236}">
                <a16:creationId xmlns:a16="http://schemas.microsoft.com/office/drawing/2014/main" id="{0F036F44-6C8E-4C1B-AA5F-184997C53A58}"/>
              </a:ext>
            </a:extLst>
          </p:cNvPr>
          <p:cNvSpPr>
            <a:spLocks noGrp="1"/>
          </p:cNvSpPr>
          <p:nvPr>
            <p:ph idx="1"/>
          </p:nvPr>
        </p:nvSpPr>
        <p:spPr>
          <a:xfrm>
            <a:off x="447675" y="1737360"/>
            <a:ext cx="10708005" cy="4131734"/>
          </a:xfrm>
        </p:spPr>
        <p:txBody>
          <a:bodyPr/>
          <a:lstStyle/>
          <a:p>
            <a:pPr marL="0" indent="0">
              <a:buNone/>
            </a:pPr>
            <a:r>
              <a:rPr lang="en-GB" dirty="0"/>
              <a:t>  </a:t>
            </a:r>
          </a:p>
        </p:txBody>
      </p:sp>
      <p:pic>
        <p:nvPicPr>
          <p:cNvPr id="7" name="图片 6">
            <a:extLst>
              <a:ext uri="{FF2B5EF4-FFF2-40B4-BE49-F238E27FC236}">
                <a16:creationId xmlns:a16="http://schemas.microsoft.com/office/drawing/2014/main" id="{86A5AA9B-1B94-4F4F-894D-7E1B0956E1D6}"/>
              </a:ext>
            </a:extLst>
          </p:cNvPr>
          <p:cNvPicPr>
            <a:picLocks noChangeAspect="1"/>
          </p:cNvPicPr>
          <p:nvPr/>
        </p:nvPicPr>
        <p:blipFill>
          <a:blip r:embed="rId2"/>
          <a:stretch>
            <a:fillRect/>
          </a:stretch>
        </p:blipFill>
        <p:spPr>
          <a:xfrm>
            <a:off x="5238307" y="644134"/>
            <a:ext cx="6506018" cy="5284841"/>
          </a:xfrm>
          <a:prstGeom prst="rect">
            <a:avLst/>
          </a:prstGeom>
        </p:spPr>
      </p:pic>
      <p:sp>
        <p:nvSpPr>
          <p:cNvPr id="8" name="文本框 7">
            <a:extLst>
              <a:ext uri="{FF2B5EF4-FFF2-40B4-BE49-F238E27FC236}">
                <a16:creationId xmlns:a16="http://schemas.microsoft.com/office/drawing/2014/main" id="{FD08485F-BD95-4D41-9CA1-D5C20066195A}"/>
              </a:ext>
            </a:extLst>
          </p:cNvPr>
          <p:cNvSpPr txBox="1"/>
          <p:nvPr/>
        </p:nvSpPr>
        <p:spPr>
          <a:xfrm>
            <a:off x="7419089" y="6213866"/>
            <a:ext cx="2492990" cy="369332"/>
          </a:xfrm>
          <a:prstGeom prst="rect">
            <a:avLst/>
          </a:prstGeom>
          <a:noFill/>
        </p:spPr>
        <p:txBody>
          <a:bodyPr wrap="none" rtlCol="0">
            <a:spAutoFit/>
          </a:bodyPr>
          <a:lstStyle/>
          <a:p>
            <a:r>
              <a:rPr lang="zh-CN" altLang="en-US" dirty="0"/>
              <a:t>生产流程数字孪生模型</a:t>
            </a:r>
            <a:endParaRPr lang="en-GB" dirty="0"/>
          </a:p>
        </p:txBody>
      </p:sp>
      <p:sp>
        <p:nvSpPr>
          <p:cNvPr id="11" name="文本框 10">
            <a:extLst>
              <a:ext uri="{FF2B5EF4-FFF2-40B4-BE49-F238E27FC236}">
                <a16:creationId xmlns:a16="http://schemas.microsoft.com/office/drawing/2014/main" id="{1F37C817-A5FC-4CDE-BBF4-AAEAAFD9AB65}"/>
              </a:ext>
            </a:extLst>
          </p:cNvPr>
          <p:cNvSpPr txBox="1"/>
          <p:nvPr/>
        </p:nvSpPr>
        <p:spPr>
          <a:xfrm>
            <a:off x="127591" y="3540641"/>
            <a:ext cx="5110716"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在产品研发的过程中，数字孪生可以虚拟构建产品数字化模型，对其进行仿真测试和验证。</a:t>
            </a:r>
            <a:endParaRPr lang="en-GB" altLang="zh-CN" dirty="0"/>
          </a:p>
          <a:p>
            <a:endParaRPr lang="en-GB" altLang="zh-CN" dirty="0"/>
          </a:p>
          <a:p>
            <a:pPr marL="285750" indent="-285750">
              <a:buFont typeface="Arial" panose="020B0604020202020204" pitchFamily="34" charset="0"/>
              <a:buChar char="•"/>
            </a:pPr>
            <a:r>
              <a:rPr lang="zh-CN" altLang="en-US" dirty="0"/>
              <a:t>生产制造时，可以模拟设备的运转，还有参数调整带来的变化。</a:t>
            </a:r>
            <a:endParaRPr lang="en-GB" dirty="0"/>
          </a:p>
        </p:txBody>
      </p:sp>
    </p:spTree>
    <p:extLst>
      <p:ext uri="{BB962C8B-B14F-4D97-AF65-F5344CB8AC3E}">
        <p14:creationId xmlns:p14="http://schemas.microsoft.com/office/powerpoint/2010/main" val="1158717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1D27B0-EEA8-4F80-A73F-CD477DFFA703}"/>
              </a:ext>
            </a:extLst>
          </p:cNvPr>
          <p:cNvSpPr>
            <a:spLocks noGrp="1"/>
          </p:cNvSpPr>
          <p:nvPr>
            <p:ph type="title"/>
          </p:nvPr>
        </p:nvSpPr>
        <p:spPr/>
        <p:txBody>
          <a:bodyPr/>
          <a:lstStyle/>
          <a:p>
            <a:r>
              <a:rPr lang="en-GB" dirty="0"/>
              <a:t> </a:t>
            </a:r>
          </a:p>
        </p:txBody>
      </p:sp>
      <p:pic>
        <p:nvPicPr>
          <p:cNvPr id="4" name="内容占位符 4">
            <a:extLst>
              <a:ext uri="{FF2B5EF4-FFF2-40B4-BE49-F238E27FC236}">
                <a16:creationId xmlns:a16="http://schemas.microsoft.com/office/drawing/2014/main" id="{9BDC8A7D-87AB-49C4-A9DE-DCEF8A24FD89}"/>
              </a:ext>
            </a:extLst>
          </p:cNvPr>
          <p:cNvPicPr>
            <a:picLocks noGrp="1" noChangeAspect="1"/>
          </p:cNvPicPr>
          <p:nvPr>
            <p:ph idx="1"/>
          </p:nvPr>
        </p:nvPicPr>
        <p:blipFill>
          <a:blip r:embed="rId2"/>
          <a:stretch>
            <a:fillRect/>
          </a:stretch>
        </p:blipFill>
        <p:spPr>
          <a:xfrm>
            <a:off x="942975" y="874788"/>
            <a:ext cx="9516411" cy="3664563"/>
          </a:xfrm>
        </p:spPr>
      </p:pic>
      <p:sp>
        <p:nvSpPr>
          <p:cNvPr id="6" name="文本框 5">
            <a:extLst>
              <a:ext uri="{FF2B5EF4-FFF2-40B4-BE49-F238E27FC236}">
                <a16:creationId xmlns:a16="http://schemas.microsoft.com/office/drawing/2014/main" id="{96193380-DD5B-4890-8813-F2D7E6F7F7A6}"/>
              </a:ext>
            </a:extLst>
          </p:cNvPr>
          <p:cNvSpPr txBox="1"/>
          <p:nvPr/>
        </p:nvSpPr>
        <p:spPr>
          <a:xfrm>
            <a:off x="1777372" y="5049014"/>
            <a:ext cx="8790959" cy="646331"/>
          </a:xfrm>
          <a:prstGeom prst="rect">
            <a:avLst/>
          </a:prstGeom>
          <a:noFill/>
        </p:spPr>
        <p:txBody>
          <a:bodyPr wrap="square" rtlCol="0">
            <a:spAutoFit/>
          </a:bodyPr>
          <a:lstStyle/>
          <a:p>
            <a:r>
              <a:rPr lang="zh-CN" altLang="en-US" dirty="0"/>
              <a:t>美国通用公司号称已经为每个引擎、每个涡轮、每台核磁共振创造了一个数字孪生体</a:t>
            </a:r>
            <a:endParaRPr lang="en-GB" altLang="zh-CN" dirty="0"/>
          </a:p>
          <a:p>
            <a:r>
              <a:rPr lang="zh-CN" altLang="en-US" dirty="0"/>
              <a:t>（截至</a:t>
            </a:r>
            <a:r>
              <a:rPr lang="en-US" altLang="zh-CN" dirty="0"/>
              <a:t>2018</a:t>
            </a:r>
            <a:r>
              <a:rPr lang="zh-CN" altLang="en-US" dirty="0"/>
              <a:t>年，</a:t>
            </a:r>
            <a:r>
              <a:rPr lang="en-US" altLang="zh-CN" dirty="0"/>
              <a:t>GE</a:t>
            </a:r>
            <a:r>
              <a:rPr lang="zh-CN" altLang="en-US" dirty="0"/>
              <a:t>已经拥有</a:t>
            </a:r>
            <a:r>
              <a:rPr lang="en-US" altLang="zh-CN" dirty="0"/>
              <a:t>120</a:t>
            </a:r>
            <a:r>
              <a:rPr lang="zh-CN" altLang="en-US" dirty="0"/>
              <a:t>万个数字孪生体）</a:t>
            </a:r>
            <a:endParaRPr lang="en-GB" dirty="0"/>
          </a:p>
        </p:txBody>
      </p:sp>
    </p:spTree>
    <p:extLst>
      <p:ext uri="{BB962C8B-B14F-4D97-AF65-F5344CB8AC3E}">
        <p14:creationId xmlns:p14="http://schemas.microsoft.com/office/powerpoint/2010/main" val="2471475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47A5458-C5C6-4B43-A086-E4CEDA177C4A}"/>
              </a:ext>
            </a:extLst>
          </p:cNvPr>
          <p:cNvSpPr>
            <a:spLocks noGrp="1"/>
          </p:cNvSpPr>
          <p:nvPr>
            <p:ph type="title"/>
          </p:nvPr>
        </p:nvSpPr>
        <p:spPr/>
        <p:txBody>
          <a:bodyPr>
            <a:normAutofit/>
          </a:bodyPr>
          <a:lstStyle/>
          <a:p>
            <a:r>
              <a:rPr lang="zh-CN" altLang="en-US" sz="6000" dirty="0"/>
              <a:t>智慧城市</a:t>
            </a:r>
            <a:endParaRPr lang="en-GB" sz="6000" dirty="0"/>
          </a:p>
        </p:txBody>
      </p:sp>
      <p:sp>
        <p:nvSpPr>
          <p:cNvPr id="5" name="文本占位符 4">
            <a:extLst>
              <a:ext uri="{FF2B5EF4-FFF2-40B4-BE49-F238E27FC236}">
                <a16:creationId xmlns:a16="http://schemas.microsoft.com/office/drawing/2014/main" id="{DAC355D3-1E57-4FFC-BC1F-36C63B34508C}"/>
              </a:ext>
            </a:extLst>
          </p:cNvPr>
          <p:cNvSpPr>
            <a:spLocks noGrp="1"/>
          </p:cNvSpPr>
          <p:nvPr>
            <p:ph type="body" idx="1"/>
          </p:nvPr>
        </p:nvSpPr>
        <p:spPr/>
        <p:txBody>
          <a:bodyPr/>
          <a:lstStyle/>
          <a:p>
            <a:r>
              <a:rPr lang="en-GB" dirty="0"/>
              <a:t> </a:t>
            </a:r>
          </a:p>
        </p:txBody>
      </p:sp>
    </p:spTree>
    <p:extLst>
      <p:ext uri="{BB962C8B-B14F-4D97-AF65-F5344CB8AC3E}">
        <p14:creationId xmlns:p14="http://schemas.microsoft.com/office/powerpoint/2010/main" val="388444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516591-0BAD-437F-845D-F07BA12110FC}"/>
              </a:ext>
            </a:extLst>
          </p:cNvPr>
          <p:cNvSpPr>
            <a:spLocks noGrp="1"/>
          </p:cNvSpPr>
          <p:nvPr>
            <p:ph type="title"/>
          </p:nvPr>
        </p:nvSpPr>
        <p:spPr/>
        <p:txBody>
          <a:bodyPr/>
          <a:lstStyle/>
          <a:p>
            <a:r>
              <a:rPr lang="en-GB" dirty="0"/>
              <a:t> </a:t>
            </a:r>
          </a:p>
        </p:txBody>
      </p:sp>
      <p:pic>
        <p:nvPicPr>
          <p:cNvPr id="8" name="图片 7">
            <a:extLst>
              <a:ext uri="{FF2B5EF4-FFF2-40B4-BE49-F238E27FC236}">
                <a16:creationId xmlns:a16="http://schemas.microsoft.com/office/drawing/2014/main" id="{E3D23F1C-DC38-4FD7-890D-51BF8B9D19F3}"/>
              </a:ext>
            </a:extLst>
          </p:cNvPr>
          <p:cNvPicPr>
            <a:picLocks noChangeAspect="1"/>
          </p:cNvPicPr>
          <p:nvPr/>
        </p:nvPicPr>
        <p:blipFill>
          <a:blip r:embed="rId2"/>
          <a:stretch>
            <a:fillRect/>
          </a:stretch>
        </p:blipFill>
        <p:spPr>
          <a:xfrm>
            <a:off x="6263152" y="3322451"/>
            <a:ext cx="5624721" cy="3170424"/>
          </a:xfrm>
          <a:prstGeom prst="rect">
            <a:avLst/>
          </a:prstGeom>
        </p:spPr>
      </p:pic>
      <p:pic>
        <p:nvPicPr>
          <p:cNvPr id="9" name="内容占位符 4">
            <a:extLst>
              <a:ext uri="{FF2B5EF4-FFF2-40B4-BE49-F238E27FC236}">
                <a16:creationId xmlns:a16="http://schemas.microsoft.com/office/drawing/2014/main" id="{40BED701-E48A-43E5-83E3-DEEFA9218B4C}"/>
              </a:ext>
            </a:extLst>
          </p:cNvPr>
          <p:cNvPicPr>
            <a:picLocks noGrp="1" noChangeAspect="1"/>
          </p:cNvPicPr>
          <p:nvPr>
            <p:ph idx="1"/>
          </p:nvPr>
        </p:nvPicPr>
        <p:blipFill>
          <a:blip r:embed="rId3"/>
          <a:stretch>
            <a:fillRect/>
          </a:stretch>
        </p:blipFill>
        <p:spPr>
          <a:xfrm>
            <a:off x="263541" y="437575"/>
            <a:ext cx="5756259" cy="3243918"/>
          </a:xfrm>
          <a:prstGeom prst="rect">
            <a:avLst/>
          </a:prstGeom>
        </p:spPr>
      </p:pic>
      <p:sp>
        <p:nvSpPr>
          <p:cNvPr id="10" name="文本框 9">
            <a:extLst>
              <a:ext uri="{FF2B5EF4-FFF2-40B4-BE49-F238E27FC236}">
                <a16:creationId xmlns:a16="http://schemas.microsoft.com/office/drawing/2014/main" id="{93538098-A9DB-4B12-BECF-803CA68DFCB4}"/>
              </a:ext>
            </a:extLst>
          </p:cNvPr>
          <p:cNvSpPr txBox="1"/>
          <p:nvPr/>
        </p:nvSpPr>
        <p:spPr>
          <a:xfrm>
            <a:off x="2114549" y="5114925"/>
            <a:ext cx="2924175" cy="707886"/>
          </a:xfrm>
          <a:prstGeom prst="rect">
            <a:avLst/>
          </a:prstGeom>
          <a:noFill/>
        </p:spPr>
        <p:txBody>
          <a:bodyPr wrap="square" rtlCol="0">
            <a:spAutoFit/>
          </a:bodyPr>
          <a:lstStyle/>
          <a:p>
            <a:pPr algn="ctr"/>
            <a:r>
              <a:rPr lang="en-US" altLang="zh-CN" sz="2000" dirty="0"/>
              <a:t>GTC2020</a:t>
            </a:r>
          </a:p>
          <a:p>
            <a:pPr algn="ctr"/>
            <a:r>
              <a:rPr lang="en-US" altLang="zh-CN" sz="2000" dirty="0"/>
              <a:t>GIS</a:t>
            </a:r>
            <a:r>
              <a:rPr lang="zh-CN" altLang="en-US" sz="2000" dirty="0"/>
              <a:t>与新型智慧城市论坛</a:t>
            </a:r>
            <a:endParaRPr lang="en-GB" sz="2000" dirty="0"/>
          </a:p>
        </p:txBody>
      </p:sp>
    </p:spTree>
    <p:extLst>
      <p:ext uri="{BB962C8B-B14F-4D97-AF65-F5344CB8AC3E}">
        <p14:creationId xmlns:p14="http://schemas.microsoft.com/office/powerpoint/2010/main" val="9228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221E41-59CE-4A21-8052-0051F9A16003}"/>
              </a:ext>
            </a:extLst>
          </p:cNvPr>
          <p:cNvSpPr>
            <a:spLocks noGrp="1"/>
          </p:cNvSpPr>
          <p:nvPr>
            <p:ph type="title"/>
          </p:nvPr>
        </p:nvSpPr>
        <p:spPr>
          <a:xfrm>
            <a:off x="228601" y="839471"/>
            <a:ext cx="4200524" cy="369332"/>
          </a:xfrm>
        </p:spPr>
        <p:txBody>
          <a:bodyPr>
            <a:normAutofit fontScale="90000"/>
          </a:bodyPr>
          <a:lstStyle/>
          <a:p>
            <a:r>
              <a:rPr lang="zh-CN" altLang="en-US" sz="3200" dirty="0"/>
              <a:t>华为智能运营中心</a:t>
            </a:r>
            <a:r>
              <a:rPr lang="en-GB" altLang="zh-CN" sz="3200" dirty="0"/>
              <a:t>(IOC)</a:t>
            </a:r>
            <a:endParaRPr lang="en-GB" sz="3200" dirty="0"/>
          </a:p>
        </p:txBody>
      </p:sp>
      <p:sp>
        <p:nvSpPr>
          <p:cNvPr id="4" name="文本框 3">
            <a:hlinkClick r:id="rId2"/>
            <a:extLst>
              <a:ext uri="{FF2B5EF4-FFF2-40B4-BE49-F238E27FC236}">
                <a16:creationId xmlns:a16="http://schemas.microsoft.com/office/drawing/2014/main" id="{67D90F05-0941-4EEE-9E4D-E86CDDAD1D31}"/>
              </a:ext>
            </a:extLst>
          </p:cNvPr>
          <p:cNvSpPr txBox="1"/>
          <p:nvPr/>
        </p:nvSpPr>
        <p:spPr>
          <a:xfrm>
            <a:off x="542925" y="1409700"/>
            <a:ext cx="10931198" cy="369332"/>
          </a:xfrm>
          <a:prstGeom prst="rect">
            <a:avLst/>
          </a:prstGeom>
          <a:noFill/>
        </p:spPr>
        <p:txBody>
          <a:bodyPr wrap="none" rtlCol="0">
            <a:spAutoFit/>
          </a:bodyPr>
          <a:lstStyle/>
          <a:p>
            <a:r>
              <a:rPr lang="en-GB" dirty="0">
                <a:hlinkClick r:id="rId2"/>
              </a:rPr>
              <a:t>https://www.bilibili.com/video/BV1ra4y1p7F4/?spm_id_from=333.788.recommend_more_video.0</a:t>
            </a:r>
            <a:endParaRPr lang="en-GB" dirty="0"/>
          </a:p>
        </p:txBody>
      </p:sp>
      <p:sp>
        <p:nvSpPr>
          <p:cNvPr id="12" name="内容占位符 11">
            <a:extLst>
              <a:ext uri="{FF2B5EF4-FFF2-40B4-BE49-F238E27FC236}">
                <a16:creationId xmlns:a16="http://schemas.microsoft.com/office/drawing/2014/main" id="{E8ADD7E8-B900-47B9-86A3-354875BDAA8F}"/>
              </a:ext>
            </a:extLst>
          </p:cNvPr>
          <p:cNvSpPr>
            <a:spLocks noGrp="1"/>
          </p:cNvSpPr>
          <p:nvPr>
            <p:ph idx="1"/>
          </p:nvPr>
        </p:nvSpPr>
        <p:spPr>
          <a:xfrm flipV="1">
            <a:off x="10877550" y="6172200"/>
            <a:ext cx="476250" cy="190500"/>
          </a:xfrm>
        </p:spPr>
        <p:txBody>
          <a:bodyPr>
            <a:normAutofit fontScale="25000" lnSpcReduction="20000"/>
          </a:bodyPr>
          <a:lstStyle/>
          <a:p>
            <a:r>
              <a:rPr lang="en-GB" dirty="0"/>
              <a:t> </a:t>
            </a:r>
          </a:p>
        </p:txBody>
      </p:sp>
      <p:pic>
        <p:nvPicPr>
          <p:cNvPr id="14" name="图片 13">
            <a:extLst>
              <a:ext uri="{FF2B5EF4-FFF2-40B4-BE49-F238E27FC236}">
                <a16:creationId xmlns:a16="http://schemas.microsoft.com/office/drawing/2014/main" id="{83794738-358A-4E12-AC89-FD0773C3A290}"/>
              </a:ext>
            </a:extLst>
          </p:cNvPr>
          <p:cNvPicPr>
            <a:picLocks noChangeAspect="1"/>
          </p:cNvPicPr>
          <p:nvPr/>
        </p:nvPicPr>
        <p:blipFill>
          <a:blip r:embed="rId3"/>
          <a:stretch>
            <a:fillRect/>
          </a:stretch>
        </p:blipFill>
        <p:spPr>
          <a:xfrm>
            <a:off x="847725" y="2239906"/>
            <a:ext cx="10267950" cy="3208394"/>
          </a:xfrm>
          <a:prstGeom prst="rect">
            <a:avLst/>
          </a:prstGeom>
        </p:spPr>
      </p:pic>
      <p:sp>
        <p:nvSpPr>
          <p:cNvPr id="15" name="文本框 14">
            <a:extLst>
              <a:ext uri="{FF2B5EF4-FFF2-40B4-BE49-F238E27FC236}">
                <a16:creationId xmlns:a16="http://schemas.microsoft.com/office/drawing/2014/main" id="{E6A0D59D-0659-4CA3-81A9-9E1465D2EE3E}"/>
              </a:ext>
            </a:extLst>
          </p:cNvPr>
          <p:cNvSpPr txBox="1"/>
          <p:nvPr/>
        </p:nvSpPr>
        <p:spPr>
          <a:xfrm>
            <a:off x="3800475" y="5898118"/>
            <a:ext cx="3416320" cy="369332"/>
          </a:xfrm>
          <a:prstGeom prst="rect">
            <a:avLst/>
          </a:prstGeom>
          <a:noFill/>
        </p:spPr>
        <p:txBody>
          <a:bodyPr wrap="none" rtlCol="0">
            <a:spAutoFit/>
          </a:bodyPr>
          <a:lstStyle/>
          <a:p>
            <a:r>
              <a:rPr lang="zh-CN" altLang="en-US" dirty="0"/>
              <a:t>龙岗新型智慧城区运行管理中心</a:t>
            </a:r>
            <a:endParaRPr lang="en-GB" dirty="0"/>
          </a:p>
        </p:txBody>
      </p:sp>
    </p:spTree>
    <p:extLst>
      <p:ext uri="{BB962C8B-B14F-4D97-AF65-F5344CB8AC3E}">
        <p14:creationId xmlns:p14="http://schemas.microsoft.com/office/powerpoint/2010/main" val="2227631786"/>
      </p:ext>
    </p:extLst>
  </p:cSld>
  <p:clrMapOvr>
    <a:masterClrMapping/>
  </p:clrMapOvr>
</p:sld>
</file>

<file path=ppt/theme/theme1.xml><?xml version="1.0" encoding="utf-8"?>
<a:theme xmlns:a="http://schemas.openxmlformats.org/drawingml/2006/main" name="BrushVTI">
  <a:themeElements>
    <a:clrScheme name="AnalogousFromLightSeedLeftStep">
      <a:dk1>
        <a:srgbClr val="000000"/>
      </a:dk1>
      <a:lt1>
        <a:srgbClr val="FFFFFF"/>
      </a:lt1>
      <a:dk2>
        <a:srgbClr val="242741"/>
      </a:dk2>
      <a:lt2>
        <a:srgbClr val="E2E5E8"/>
      </a:lt2>
      <a:accent1>
        <a:srgbClr val="B99C7E"/>
      </a:accent1>
      <a:accent2>
        <a:srgbClr val="BA857F"/>
      </a:accent2>
      <a:accent3>
        <a:srgbClr val="C595A4"/>
      </a:accent3>
      <a:accent4>
        <a:srgbClr val="BA7FAA"/>
      </a:accent4>
      <a:accent5>
        <a:srgbClr val="BD94C5"/>
      </a:accent5>
      <a:accent6>
        <a:srgbClr val="987FBA"/>
      </a:accent6>
      <a:hlink>
        <a:srgbClr val="6084A9"/>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813</TotalTime>
  <Words>318</Words>
  <Application>Microsoft Office PowerPoint</Application>
  <PresentationFormat>宽屏</PresentationFormat>
  <Paragraphs>42</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14</vt:i4>
      </vt:variant>
    </vt:vector>
  </HeadingPairs>
  <TitlesOfParts>
    <vt:vector size="22" baseType="lpstr">
      <vt:lpstr>宋体</vt:lpstr>
      <vt:lpstr>Arial</vt:lpstr>
      <vt:lpstr>Calibri</vt:lpstr>
      <vt:lpstr>Calibri Light</vt:lpstr>
      <vt:lpstr>Century Gothic</vt:lpstr>
      <vt:lpstr>Wingdings 2</vt:lpstr>
      <vt:lpstr>BrushVTI</vt:lpstr>
      <vt:lpstr>HDOfficeLightV0</vt:lpstr>
      <vt:lpstr>PowerPoint 演示文稿</vt:lpstr>
      <vt:lpstr>数字孪生</vt:lpstr>
      <vt:lpstr> </vt:lpstr>
      <vt:lpstr>工业制造行业</vt:lpstr>
      <vt:lpstr> </vt:lpstr>
      <vt:lpstr> </vt:lpstr>
      <vt:lpstr>智慧城市</vt:lpstr>
      <vt:lpstr> </vt:lpstr>
      <vt:lpstr>华为智能运营中心(IOC)</vt:lpstr>
      <vt:lpstr>数字化风电</vt:lpstr>
      <vt:lpstr> </vt:lpstr>
      <vt:lpstr> </vt:lpstr>
      <vt:lpstr> </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对标</dc:title>
  <dc:creator>Eva Zhang</dc:creator>
  <cp:lastModifiedBy>Eva Zhang</cp:lastModifiedBy>
  <cp:revision>42</cp:revision>
  <dcterms:created xsi:type="dcterms:W3CDTF">2020-12-30T03:06:16Z</dcterms:created>
  <dcterms:modified xsi:type="dcterms:W3CDTF">2021-01-14T03:51:55Z</dcterms:modified>
</cp:coreProperties>
</file>

<file path=docProps/thumbnail.jpeg>
</file>